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5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60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3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6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8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8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23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94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6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83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9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4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chnological background">
            <a:extLst>
              <a:ext uri="{FF2B5EF4-FFF2-40B4-BE49-F238E27FC236}">
                <a16:creationId xmlns:a16="http://schemas.microsoft.com/office/drawing/2014/main" id="{DE316F29-A533-4CCE-869D-E605EFA473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13" b="10617"/>
          <a:stretch/>
        </p:blipFill>
        <p:spPr>
          <a:xfrm>
            <a:off x="-3155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5B19F76-33F3-4DB4-91A0-510A8FE2A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Bible Game Project</a:t>
            </a:r>
            <a:endParaRPr lang="zh-TW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262B4D-3674-44E6-AC6B-FAEDB090D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Chapter 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CC2A15-4F37-4C14-84AE-47A3B168D88B}"/>
              </a:ext>
            </a:extLst>
          </p:cNvPr>
          <p:cNvSpPr txBox="1"/>
          <p:nvPr/>
        </p:nvSpPr>
        <p:spPr>
          <a:xfrm>
            <a:off x="10802470" y="6488668"/>
            <a:ext cx="122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Wilson Ren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020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71A31-9EAE-BC94-6862-E8B24728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TW"/>
              <a:t>出埃及記</a:t>
            </a:r>
            <a:endParaRPr lang="en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A169E0-60D7-21F6-19A8-5B930AC5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216447"/>
            <a:ext cx="5115347" cy="4105065"/>
          </a:xfrm>
          <a:prstGeom prst="rect">
            <a:avLst/>
          </a:prstGeom>
        </p:spPr>
      </p:pic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B3BA5-3B2F-BB9E-1E8A-D458B1BF0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2200">
                <a:sym typeface="Wingdings" pitchFamily="2" charset="2"/>
              </a:rPr>
              <a:t>(</a:t>
            </a:r>
            <a:r>
              <a:rPr lang="en-TW" sz="2200">
                <a:sym typeface="Wingdings" pitchFamily="2" charset="2"/>
              </a:rPr>
              <a:t>以下內容出自出埃及記第十九與</a:t>
            </a:r>
            <a:r>
              <a:rPr lang="en-US" sz="2200" err="1">
                <a:sym typeface="Wingdings" pitchFamily="2" charset="2"/>
              </a:rPr>
              <a:t>二十</a:t>
            </a:r>
            <a:r>
              <a:rPr lang="en-TW" sz="2200">
                <a:sym typeface="Wingdings" pitchFamily="2" charset="2"/>
              </a:rPr>
              <a:t>章</a:t>
            </a:r>
            <a:r>
              <a:rPr lang="en-US" altLang="zh-TW" sz="2200">
                <a:sym typeface="Wingdings" pitchFamily="2" charset="2"/>
              </a:rPr>
              <a:t>)</a:t>
            </a:r>
            <a:endParaRPr lang="en-TW" altLang="zh-TW" sz="2200">
              <a:sym typeface="Wingdings" pitchFamily="2" charset="2"/>
            </a:endParaRPr>
          </a:p>
          <a:p>
            <a:pPr>
              <a:lnSpc>
                <a:spcPct val="90000"/>
              </a:lnSpc>
            </a:pPr>
            <a:r>
              <a:rPr lang="ja-JP" altLang="en-US" sz="2200"/>
              <a:t>到了第三天早晨，在山上有雷轟、閃電，和密雲，並且角聲甚大，營中的百姓盡都發顫。摩西率領百姓出營迎接神，都站在山下。西乃全山冒煙，因為耶和華在火中降於山上。山的煙氣上騰，如燒窰一般，遍山大大的震動。角聲漸漸地高而又高，摩西就說話，神有聲音答應他。耶和華降臨在西乃山頂上，耶和華召摩西上山頂，摩西就上去。</a:t>
            </a:r>
          </a:p>
          <a:p>
            <a:pPr>
              <a:lnSpc>
                <a:spcPct val="90000"/>
              </a:lnSpc>
            </a:pPr>
            <a:endParaRPr lang="en-US" altLang="ja-JP" sz="2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583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A972-EFF5-A0D2-2337-70C20EBA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出埃及記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DCD1F-23EA-BD26-EAA6-095D1E0BB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/>
              <a:t>神吩咐這一切的話說：我是耶和華─你的神，曾將你從埃及地為奴之家領出來。除了我以外，你不可有別的神。不可為自己雕刻偶像，也不可做什麼形像彷彿上天、下地，和地底下、水中的百物。不可跪拜那些像，也不可事奉他，因為我耶和華─你的神是忌邪的神。恨我的，我必追討他的罪，自父及子，直到三四代；愛我、守我誡命的，我必向他們發慈愛，直到千代。不可妄稱耶和華─你神的名；因為妄稱耶和華名的，耶和華必不以他為無罪。當記念安息日，守為聖日。六日要勞碌做你一切的工，但第七日是向耶和華─你神當守的安息日。這一日你和你的兒女、僕婢、牲畜，並你城裡寄居的客旅，無論何工都不可做；因為六日之內，耶和華造天、地、海，和其中的萬物，第七日便安息，所以耶和華賜福與安息日，定為聖日。當孝敬父母，使你的日子在耶和華─你神所賜你的地上得以長久。不可殺人。不可姦淫。不可偷盜。不可作假見證陷害人。不可貪戀人的房屋；也不可貪戀人的妻子、僕婢、牛驢，並他一切所有的。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4598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42C9-3142-0DCC-AF9A-FA773F87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UML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4C892-210D-155D-9DE7-8F7A75B2F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統一塑模語言（英語：</a:t>
            </a:r>
            <a:r>
              <a:rPr lang="en-US" altLang="ja-JP" dirty="0"/>
              <a:t>Unified Modeling Language</a:t>
            </a:r>
            <a:r>
              <a:rPr lang="ja-JP" altLang="en-US"/>
              <a:t>，縮寫</a:t>
            </a:r>
            <a:r>
              <a:rPr lang="en-US" altLang="ja-JP" dirty="0"/>
              <a:t>UML</a:t>
            </a:r>
            <a:r>
              <a:rPr lang="ja-JP" altLang="en-US"/>
              <a:t>）是非專利的塑模和規約語言。</a:t>
            </a:r>
            <a:r>
              <a:rPr lang="en-US" altLang="ja-JP" dirty="0"/>
              <a:t>UML</a:t>
            </a:r>
            <a:r>
              <a:rPr lang="ja-JP" altLang="en-US"/>
              <a:t>是一種開放的方法，用於說明、視覺化、構建和編寫一個正在開發的、物件導向的、軟體密集系統的製品的開放方法。</a:t>
            </a:r>
            <a:r>
              <a:rPr lang="en-US" altLang="ja-JP" dirty="0"/>
              <a:t>2005</a:t>
            </a:r>
            <a:r>
              <a:rPr lang="ja-JP" altLang="en-US"/>
              <a:t>年，</a:t>
            </a:r>
            <a:r>
              <a:rPr lang="en-US" altLang="ja-JP" dirty="0"/>
              <a:t>UML</a:t>
            </a:r>
            <a:r>
              <a:rPr lang="ja-JP" altLang="en-US"/>
              <a:t>被國際標準化組織接納為一種標準。 基本的規則有：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Class</a:t>
            </a:r>
            <a:r>
              <a:rPr lang="zh-TW" altLang="en-US" dirty="0"/>
              <a:t>用長方形表示，名稱放在最上方。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 err="1"/>
              <a:t>Subclss</a:t>
            </a:r>
            <a:r>
              <a:rPr lang="zh-TW" altLang="en-US" dirty="0"/>
              <a:t>放在</a:t>
            </a:r>
            <a:r>
              <a:rPr lang="en-US" altLang="zh-TW" dirty="0"/>
              <a:t>superclass</a:t>
            </a:r>
            <a:r>
              <a:rPr lang="zh-TW" altLang="en-US" dirty="0"/>
              <a:t>下方，用箭頭線指向</a:t>
            </a:r>
            <a:r>
              <a:rPr lang="en-US" altLang="zh-TW" dirty="0"/>
              <a:t>superclass</a:t>
            </a:r>
            <a:r>
              <a:rPr lang="zh-TW" altLang="en-US" dirty="0"/>
              <a:t>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+, - </a:t>
            </a:r>
            <a:r>
              <a:rPr lang="en-US" dirty="0" err="1"/>
              <a:t>分別代表</a:t>
            </a:r>
            <a:r>
              <a:rPr lang="en-US" altLang="zh-TW" dirty="0" err="1"/>
              <a:t>public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private</a:t>
            </a:r>
            <a:r>
              <a:rPr lang="zh-TW" altLang="en-US" dirty="0"/>
              <a:t> </a:t>
            </a:r>
            <a:r>
              <a:rPr lang="en-US" altLang="zh-TW" dirty="0"/>
              <a:t>modifier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Fields</a:t>
            </a:r>
            <a:r>
              <a:rPr lang="zh-TW" altLang="en-US" dirty="0"/>
              <a:t>放上面，</a:t>
            </a:r>
            <a:r>
              <a:rPr lang="en-US" altLang="zh-TW" dirty="0"/>
              <a:t>methods</a:t>
            </a:r>
            <a:r>
              <a:rPr lang="zh-TW" altLang="en-US" dirty="0"/>
              <a:t>放下面。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965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5FED-51BF-39F4-04B9-FE49F6E1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UML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3858E-8EFB-B078-B2D2-69EF79BD4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3512" y="2021560"/>
            <a:ext cx="8144975" cy="4222790"/>
          </a:xfrm>
        </p:spPr>
      </p:pic>
    </p:spTree>
    <p:extLst>
      <p:ext uri="{BB962C8B-B14F-4D97-AF65-F5344CB8AC3E}">
        <p14:creationId xmlns:p14="http://schemas.microsoft.com/office/powerpoint/2010/main" val="211322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1263-3D7B-2F0D-C29C-B76816550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UML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DACDA-350D-6F7C-7BD3-3B23D372E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6710" y="2084753"/>
            <a:ext cx="5058579" cy="4078765"/>
          </a:xfrm>
        </p:spPr>
      </p:pic>
    </p:spTree>
    <p:extLst>
      <p:ext uri="{BB962C8B-B14F-4D97-AF65-F5344CB8AC3E}">
        <p14:creationId xmlns:p14="http://schemas.microsoft.com/office/powerpoint/2010/main" val="3325304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255F-7E7C-4907-40EB-CCFD23A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出埃及記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A082-4959-BE0C-8438-D1492A68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W" sz="2600" dirty="0"/>
              <a:t>出埃及記的基本故事如下</a:t>
            </a:r>
            <a:r>
              <a:rPr lang="en-US" altLang="zh-TW" sz="2600" dirty="0">
                <a:sym typeface="Wingdings" pitchFamily="2" charset="2"/>
              </a:rPr>
              <a:t>(</a:t>
            </a:r>
            <a:r>
              <a:rPr lang="en-TW" sz="2600" dirty="0">
                <a:sym typeface="Wingdings" pitchFamily="2" charset="2"/>
              </a:rPr>
              <a:t>以下內容出自出埃及記第七章</a:t>
            </a:r>
            <a:r>
              <a:rPr lang="en-US" altLang="zh-TW" sz="2600" dirty="0">
                <a:sym typeface="Wingdings" pitchFamily="2" charset="2"/>
              </a:rPr>
              <a:t>):</a:t>
            </a:r>
            <a:endParaRPr lang="en-TW" altLang="zh-TW" sz="2600" dirty="0">
              <a:sym typeface="Wingdings" pitchFamily="2" charset="2"/>
            </a:endParaRPr>
          </a:p>
          <a:p>
            <a:r>
              <a:rPr lang="ja-JP" altLang="en-US"/>
              <a:t>耶和華對摩西說：我使你在法老面前代替神，你的哥哥亞倫是替你說話的。凡我所吩咐你的，你都要說。你的哥哥亞倫要對法老說，容以色列人出他的地。我要使法老的心剛硬，也要在埃及地多行神蹟奇事。但法老必不聽你們；我要伸手重重地刑罰埃及，將我的軍隊以色列民從埃及地領出來。我伸手攻擊埃及，將以色列人從他們中間領出來的時候，埃及人就要知道我是耶和華。摩西、亞倫這樣行；耶和華怎樣吩咐他們，他們就照樣行了。摩西、亞倫與法老說話的時候，摩西八十歲，亞倫八十三歲。</a:t>
            </a:r>
            <a:endParaRPr lang="en-TW" sz="1800" dirty="0"/>
          </a:p>
          <a:p>
            <a:r>
              <a:rPr lang="en-TW" sz="1800" dirty="0"/>
              <a:t>(使用圖片來自</a:t>
            </a:r>
            <a:r>
              <a:rPr lang="en-US" sz="1800" dirty="0"/>
              <a:t> Kids is the children’s channel </a:t>
            </a:r>
            <a:r>
              <a:rPr lang="en-US" altLang="zh-TW" sz="1800" dirty="0"/>
              <a:t>on</a:t>
            </a:r>
            <a:r>
              <a:rPr lang="zh-TW" altLang="en-US" sz="1800" dirty="0"/>
              <a:t> </a:t>
            </a:r>
            <a:r>
              <a:rPr lang="en-US" altLang="zh-TW" sz="1800" dirty="0"/>
              <a:t>YouTube</a:t>
            </a:r>
            <a:r>
              <a:rPr lang="zh-TW" altLang="en-US" sz="1800" dirty="0"/>
              <a:t>，以及 </a:t>
            </a:r>
            <a:r>
              <a:rPr lang="en-US" altLang="zh-TW" sz="1800" dirty="0"/>
              <a:t>Media</a:t>
            </a:r>
            <a:r>
              <a:rPr lang="zh-TW" altLang="en-US" sz="1800" dirty="0"/>
              <a:t> </a:t>
            </a:r>
            <a:r>
              <a:rPr lang="en-US" altLang="zh-TW" sz="1800" dirty="0"/>
              <a:t>Library,</a:t>
            </a:r>
            <a:r>
              <a:rPr lang="zh-TW" altLang="en-US" sz="1800" dirty="0"/>
              <a:t> </a:t>
            </a:r>
            <a:r>
              <a:rPr lang="en-US" altLang="zh-TW" sz="1800" dirty="0" err="1"/>
              <a:t>lds.org</a:t>
            </a:r>
            <a:r>
              <a:rPr lang="en-TW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6216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C18A-5F14-356E-2FC4-2F617208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出埃及記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CBB98-B59F-735C-474A-D0D56F4C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耶和華曉諭摩西、亞倫說：法老若對你們說：你們行件奇事吧！你就吩咐亞倫說：把杖丟在法老面前，使杖變作蛇。摩西、亞倫進去見法老，就照耶和華所吩咐的行。亞倫把杖丟在法老和臣僕面前，杖就變作蛇。於是法老召了博士和術士來；他們是埃及行法術的，也用邪術照樣而行。他們各人丟下自己的杖，杖就變作蛇；但亞倫的杖吞了他們的杖。法老心裡剛硬，不肯聽從摩西、亞倫，正如耶和華所說的。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0225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189EE-04F3-7F6C-9E7B-F2DEE9B4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n-TW" sz="4000">
                <a:solidFill>
                  <a:schemeClr val="tx1"/>
                </a:solidFill>
              </a:rPr>
              <a:t>出埃及記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CB4EB40-B64B-B46F-35CC-1838AA5C4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chemeClr val="tx1"/>
                </a:solidFill>
              </a:rPr>
              <a:t>由於法老王不肯讓百姓離去，十個災難接續發生在埃及，包含血災、蛙災、虱災、蠅災、畜疫之災、瘡災、雹災、蝗災、黑暗之災、殺長子之災。之後，法老王要求摩西把以色列人帶走。</a:t>
            </a:r>
            <a:endParaRPr lang="en-TW" sz="1800" dirty="0">
              <a:solidFill>
                <a:schemeClr val="tx1"/>
              </a:solidFill>
            </a:endParaRPr>
          </a:p>
        </p:txBody>
      </p:sp>
      <p:pic>
        <p:nvPicPr>
          <p:cNvPr id="13" name="Picture 12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DBFB95CF-D8FC-7CE8-19EC-7E614E63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3" r="15975" b="-1"/>
          <a:stretch/>
        </p:blipFill>
        <p:spPr>
          <a:xfrm>
            <a:off x="4059920" y="1"/>
            <a:ext cx="4016408" cy="340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164D9-1531-84C8-157B-4E8E56CF13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3" r="5172" b="-1"/>
          <a:stretch/>
        </p:blipFill>
        <p:spPr>
          <a:xfrm>
            <a:off x="8175592" y="-1"/>
            <a:ext cx="4016408" cy="3383280"/>
          </a:xfrm>
          <a:prstGeom prst="rect">
            <a:avLst/>
          </a:prstGeom>
        </p:spPr>
      </p:pic>
      <p:pic>
        <p:nvPicPr>
          <p:cNvPr id="11" name="Picture 10" descr="A person and person walking on a beach&#10;&#10;Description automatically generated with low confidence">
            <a:extLst>
              <a:ext uri="{FF2B5EF4-FFF2-40B4-BE49-F238E27FC236}">
                <a16:creationId xmlns:a16="http://schemas.microsoft.com/office/drawing/2014/main" id="{86B63EC9-2A0E-44E9-9191-621C601672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1" r="12847"/>
          <a:stretch/>
        </p:blipFill>
        <p:spPr>
          <a:xfrm>
            <a:off x="4059924" y="3474720"/>
            <a:ext cx="4021571" cy="338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3B3EC-14CE-2660-949A-1995CE54E9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24144" b="-2"/>
          <a:stretch/>
        </p:blipFill>
        <p:spPr>
          <a:xfrm>
            <a:off x="8170428" y="3474720"/>
            <a:ext cx="402157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89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D1DD-ED04-041C-639D-479D5136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出埃及記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39E30-CCD9-5702-B6AA-56E221541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sym typeface="Wingdings" pitchFamily="2" charset="2"/>
              </a:rPr>
              <a:t>(</a:t>
            </a:r>
            <a:r>
              <a:rPr lang="en-TW" dirty="0">
                <a:sym typeface="Wingdings" pitchFamily="2" charset="2"/>
              </a:rPr>
              <a:t>以下內容出自出埃及記第七章</a:t>
            </a:r>
            <a:r>
              <a:rPr lang="en-US" altLang="zh-TW" dirty="0">
                <a:sym typeface="Wingdings" pitchFamily="2" charset="2"/>
              </a:rPr>
              <a:t>)</a:t>
            </a:r>
            <a:endParaRPr lang="en-US" altLang="ja-JP" dirty="0"/>
          </a:p>
          <a:p>
            <a:r>
              <a:rPr lang="ja-JP" altLang="en-US"/>
              <a:t>有人告訴埃及王說：百姓逃跑。法老和他的臣僕就向百姓變心，說：我們容以色列人去，不再服事我們，這做的是什麼事呢？法老就預備他的車輛，帶領軍兵同去，並帶著六百輛特選的車和埃及所有的車，每輛都有車兵長。耶和華使埃及王法老的心剛硬，他就追趕以色列人，因為以色列人是昂然無懼地出埃及。埃及人追趕他們，法老一切的馬匹、車輛、馬兵，與軍兵就在海邊上，靠近比哈希錄，對著巴力洗分，在他們安營的地方追上了。法老臨近的時候，以色列人舉目看見埃及人趕來，就甚懼怕，向耶和華哀求。他們對摩西說：難道在埃及沒有墳地，你把我們帶來死在曠野嗎？你為什麼這樣待我們，將我們從埃及領出來呢？我們在埃及豈沒有對你說過，不要攪擾我們，容我們服事埃及人嗎？因為服事埃及人比死在曠野還好。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38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0000F-FAA2-9785-5ACF-36AAF348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TW" sz="4000" dirty="0">
                <a:solidFill>
                  <a:srgbClr val="FFFFFF"/>
                </a:solidFill>
              </a:rPr>
              <a:t>出埃及記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29FE-F1C0-CC16-2632-69DEF51B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ja-JP" altLang="en-US" sz="1800">
                <a:solidFill>
                  <a:srgbClr val="FFFFFF"/>
                </a:solidFill>
              </a:rPr>
              <a:t>摩西對百姓說：不要懼怕，只管站住！看耶和華今天向你們所要施行的救恩。因為，你們今天所看見的埃及人必永遠不再看見了。耶和華必為你們爭戰；你們只管靜默，不要作聲。耶和華對摩西說：你為什麼向我哀求呢？你吩咐以色列人往前走。你舉手向海伸杖，把水分開。以色列人要下海中走乾地。</a:t>
            </a:r>
          </a:p>
          <a:p>
            <a:endParaRPr lang="en-TW" sz="1800">
              <a:solidFill>
                <a:srgbClr val="FFFFFF"/>
              </a:solidFill>
            </a:endParaRPr>
          </a:p>
        </p:txBody>
      </p:sp>
      <p:pic>
        <p:nvPicPr>
          <p:cNvPr id="5" name="Picture 4" descr="Painting of a person holding a staff&#10;&#10;Description automatically generated with low confidence">
            <a:extLst>
              <a:ext uri="{FF2B5EF4-FFF2-40B4-BE49-F238E27FC236}">
                <a16:creationId xmlns:a16="http://schemas.microsoft.com/office/drawing/2014/main" id="{1D3997DF-6BCE-A475-4C23-8B0A06823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74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2F3F0"/>
      </a:lt2>
      <a:accent1>
        <a:srgbClr val="7D29E7"/>
      </a:accent1>
      <a:accent2>
        <a:srgbClr val="3732DA"/>
      </a:accent2>
      <a:accent3>
        <a:srgbClr val="2973E7"/>
      </a:accent3>
      <a:accent4>
        <a:srgbClr val="17B0D5"/>
      </a:accent4>
      <a:accent5>
        <a:srgbClr val="22C29E"/>
      </a:accent5>
      <a:accent6>
        <a:srgbClr val="16C655"/>
      </a:accent6>
      <a:hlink>
        <a:srgbClr val="339A95"/>
      </a:hlink>
      <a:folHlink>
        <a:srgbClr val="7F7F7F"/>
      </a:folHlink>
    </a:clrScheme>
    <a:fontScheme name="自訂 6">
      <a:majorFont>
        <a:latin typeface="Times New Roman"/>
        <a:ea typeface="Taipei Sans TC Beta"/>
        <a:cs typeface=""/>
      </a:majorFont>
      <a:minorFont>
        <a:latin typeface="Times New Roman"/>
        <a:ea typeface="Taipei Sans TC Beta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8044</TotalTime>
  <Words>1274</Words>
  <Application>Microsoft Macintosh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Times New Roman</vt:lpstr>
      <vt:lpstr>RetrospectVTI</vt:lpstr>
      <vt:lpstr>Bible Game Project</vt:lpstr>
      <vt:lpstr>UML Diagram</vt:lpstr>
      <vt:lpstr>UML Diagram</vt:lpstr>
      <vt:lpstr>UML Diagram</vt:lpstr>
      <vt:lpstr>出埃及記</vt:lpstr>
      <vt:lpstr>出埃及記</vt:lpstr>
      <vt:lpstr>出埃及記</vt:lpstr>
      <vt:lpstr>出埃及記</vt:lpstr>
      <vt:lpstr>出埃及記</vt:lpstr>
      <vt:lpstr>出埃及記</vt:lpstr>
      <vt:lpstr>出埃及記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Algorithm Design</dc:title>
  <dc:creator>Yu-Hsien Jen</dc:creator>
  <cp:lastModifiedBy>Yu-Hsien Jen</cp:lastModifiedBy>
  <cp:revision>1024</cp:revision>
  <dcterms:created xsi:type="dcterms:W3CDTF">2021-02-23T11:38:50Z</dcterms:created>
  <dcterms:modified xsi:type="dcterms:W3CDTF">2022-05-14T15:51:11Z</dcterms:modified>
</cp:coreProperties>
</file>